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81" r:id="rId17"/>
    <p:sldId id="272" r:id="rId18"/>
    <p:sldId id="273" r:id="rId19"/>
    <p:sldId id="283" r:id="rId20"/>
    <p:sldId id="284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50">
          <p15:clr>
            <a:srgbClr val="A4A3A4"/>
          </p15:clr>
        </p15:guide>
        <p15:guide id="2" pos="2257">
          <p15:clr>
            <a:srgbClr val="A4A3A4"/>
          </p15:clr>
        </p15:guide>
        <p15:guide id="3" pos="4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581" y="48"/>
      </p:cViewPr>
      <p:guideLst>
        <p:guide orient="horz" pos="3950"/>
        <p:guide pos="2257"/>
        <p:guide pos="417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51" y="1862153"/>
            <a:ext cx="4872624" cy="1863748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000" spc="-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511" y="3856409"/>
            <a:ext cx="4869923" cy="754867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none" spc="200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6E2657-6E74-4A22-8C28-A8E0FE4F65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3688" y="863600"/>
            <a:ext cx="3381375" cy="47355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8AB4B-8C3C-40B1-B2E1-8B326641C7E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B9781F-4F2F-4556-A035-BF0423ABBFEA}"/>
              </a:ext>
            </a:extLst>
          </p:cNvPr>
          <p:cNvGrpSpPr/>
          <p:nvPr userDrawn="1"/>
        </p:nvGrpSpPr>
        <p:grpSpPr>
          <a:xfrm>
            <a:off x="313151" y="5362248"/>
            <a:ext cx="4760324" cy="1066909"/>
            <a:chOff x="313151" y="5362248"/>
            <a:chExt cx="4760324" cy="1066909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F93BDB26-EEB7-4DF9-B977-69A9A3C9F61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062" y="5362248"/>
              <a:ext cx="1109027" cy="1066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6B6683-A2AB-42D9-B477-570CCAA6C4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832" y="5516075"/>
              <a:ext cx="1136643" cy="7592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7DC1787-BA23-4BC6-98C6-B90A131DF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151" y="5795825"/>
              <a:ext cx="1199169" cy="479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79432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7158-5742-4B03-B1F8-B65166F0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D90CA-B2FF-4EBD-92D8-64E78BA1AE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BF2D85-7C6E-4111-AF25-0BC12E27CFF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595438"/>
            <a:ext cx="8229600" cy="48053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3337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3-</a:t>
            </a:r>
            <a:fld id="{5C12D4F4-8E4C-42F9-932B-9E81ADC6F5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15324"/>
            <a:ext cx="9144000" cy="342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82296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83782"/>
            <a:ext cx="1708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pc="300">
                <a:solidFill>
                  <a:srgbClr val="FFFFFF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3-</a:t>
            </a:r>
            <a:fld id="{DA88165B-7D3D-4EA8-A6DB-F48E3CEFC5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0293CF-47CF-4360-A4CF-A4A8D772425E}"/>
              </a:ext>
            </a:extLst>
          </p:cNvPr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B5515-6603-4FF6-880A-DBCE1D8D5483}"/>
              </a:ext>
            </a:extLst>
          </p:cNvPr>
          <p:cNvSpPr txBox="1"/>
          <p:nvPr/>
        </p:nvSpPr>
        <p:spPr>
          <a:xfrm>
            <a:off x="72991" y="28991"/>
            <a:ext cx="3511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Arial Narrow" panose="020B0606020202030204" pitchFamily="34" charset="0"/>
              </a:rPr>
              <a:t>Session 3- Psychophysical Tests</a:t>
            </a:r>
            <a:endParaRPr lang="en-US" sz="1150" spc="3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665B67-E349-4B33-8920-891BD60CF5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025A2-6565-48F6-AC3E-BA7323E4550E}"/>
              </a:ext>
            </a:extLst>
          </p:cNvPr>
          <p:cNvSpPr txBox="1"/>
          <p:nvPr/>
        </p:nvSpPr>
        <p:spPr>
          <a:xfrm>
            <a:off x="0" y="6515325"/>
            <a:ext cx="6003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Preliminary Training for DEC Program</a:t>
            </a:r>
          </a:p>
        </p:txBody>
      </p:sp>
    </p:spTree>
    <p:extLst>
      <p:ext uri="{BB962C8B-B14F-4D97-AF65-F5344CB8AC3E}">
        <p14:creationId xmlns:p14="http://schemas.microsoft.com/office/powerpoint/2010/main" val="253274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8" r:id="rId2"/>
    <p:sldLayoutId id="2147484357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569913" indent="-3365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Arial" panose="020B0604020202020204" pitchFamily="34" charset="0"/>
        <a:buChar char="•"/>
        <a:defRPr sz="2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914400" indent="-355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Arial" panose="020B0604020202020204" pitchFamily="34" charset="0"/>
        <a:buChar char="–"/>
        <a:defRPr sz="26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258888" indent="-354013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Wingdings 2" panose="05020102010507070707" pitchFamily="18" charset="2"/>
        <a:buChar char="P"/>
        <a:defRPr sz="26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Calibri" pitchFamily="34" charset="0"/>
        <a:buChar char="◦"/>
        <a:defRPr sz="26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C7FD0-06FA-4866-BFA0-8951D30D8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277" y="1346419"/>
            <a:ext cx="4872624" cy="1863748"/>
          </a:xfrm>
        </p:spPr>
        <p:txBody>
          <a:bodyPr/>
          <a:lstStyle/>
          <a:p>
            <a:r>
              <a:rPr lang="en-US" dirty="0"/>
              <a:t>Session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79B0E-1BDB-4ED6-B377-6978BCE09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637" y="3340675"/>
            <a:ext cx="5081877" cy="1014996"/>
          </a:xfrm>
        </p:spPr>
        <p:txBody>
          <a:bodyPr>
            <a:normAutofit/>
          </a:bodyPr>
          <a:lstStyle/>
          <a:p>
            <a:r>
              <a:rPr lang="en-US" sz="3200" dirty="0"/>
              <a:t>Psychophysical Tests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C3E9C9-4FD7-4B0F-9487-D3F626FB4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78387" y="530044"/>
            <a:ext cx="2874611" cy="2810631"/>
          </a:xfrm>
          <a:prstGeom prst="rect">
            <a:avLst/>
          </a:prstGeom>
          <a:effectLst/>
        </p:spPr>
      </p:pic>
      <p:pic>
        <p:nvPicPr>
          <p:cNvPr id="6" name="Picture 5" descr="auto0">
            <a:extLst>
              <a:ext uri="{FF2B5EF4-FFF2-40B4-BE49-F238E27FC236}">
                <a16:creationId xmlns:a16="http://schemas.microsoft.com/office/drawing/2014/main" id="{6108A20A-BD11-44B6-8D8E-0E561C171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78387" y="3348736"/>
            <a:ext cx="2874611" cy="255282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4877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F9F0A-0BC7-4527-A1FA-FF5D1623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09DD59-2EF5-4609-B119-2024B081ABFF}"/>
              </a:ext>
            </a:extLst>
          </p:cNvPr>
          <p:cNvSpPr txBox="1">
            <a:spLocks/>
          </p:cNvSpPr>
          <p:nvPr/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Walk and Turn Test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72325BC-272B-47BE-B897-D7408B009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5577" y="2045995"/>
            <a:ext cx="4192846" cy="409952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3359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278E3B-E545-4F2B-A5DB-56DAAF1C7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734699-0564-4BEF-8B2E-B98645D159E3}"/>
              </a:ext>
            </a:extLst>
          </p:cNvPr>
          <p:cNvSpPr txBox="1">
            <a:spLocks/>
          </p:cNvSpPr>
          <p:nvPr/>
        </p:nvSpPr>
        <p:spPr>
          <a:xfrm>
            <a:off x="304800" y="533400"/>
            <a:ext cx="8534400" cy="7440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Walk and Turn Test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A002A-E494-4295-8765-25AB6FD429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7" t="40233" r="28013" b="42270"/>
          <a:stretch/>
        </p:blipFill>
        <p:spPr>
          <a:xfrm>
            <a:off x="672369" y="1965297"/>
            <a:ext cx="7799262" cy="3573353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44790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A35FAF-82F0-4D9F-8274-E035623D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Walk and Turn Test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EC6CC6-9D4E-402B-8C37-5F1D9D6B6F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3-</a:t>
            </a:r>
            <a:fld id="{5C12D4F4-8E4C-42F9-932B-9E81ADC6F5A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7F64E8-BF20-4186-A15E-E82312774A8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595438"/>
            <a:ext cx="8229600" cy="4805362"/>
          </a:xfrm>
        </p:spPr>
        <p:txBody>
          <a:bodyPr/>
          <a:lstStyle/>
          <a:p>
            <a:pPr lvl="1"/>
            <a:r>
              <a:rPr lang="en-US" dirty="0"/>
              <a:t>Instructor – Participant demonstration</a:t>
            </a:r>
          </a:p>
          <a:p>
            <a:pPr lvl="1"/>
            <a:r>
              <a:rPr lang="en-US" dirty="0"/>
              <a:t>Participant – Participant demonstration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0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A49EA5-2DA4-4F62-84C2-CBEE8B8D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3ABEA-30EF-4C36-A04A-6CCBE1805F52}"/>
              </a:ext>
            </a:extLst>
          </p:cNvPr>
          <p:cNvSpPr txBox="1">
            <a:spLocks/>
          </p:cNvSpPr>
          <p:nvPr/>
        </p:nvSpPr>
        <p:spPr>
          <a:xfrm>
            <a:off x="304800" y="533400"/>
            <a:ext cx="8534400" cy="1200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Walk and Turn Test</a:t>
            </a:r>
            <a:br>
              <a:rPr lang="en-US" altLang="en-US" dirty="0"/>
            </a:br>
            <a:r>
              <a:rPr lang="en-US" altLang="en-US" dirty="0"/>
              <a:t>Recording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3D51C-B178-43EE-8F18-C9641B58A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7" t="40233" r="28013" b="42270"/>
          <a:stretch/>
        </p:blipFill>
        <p:spPr>
          <a:xfrm>
            <a:off x="672369" y="1965297"/>
            <a:ext cx="7799262" cy="3573353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854458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7977A8-3F91-43EB-9942-BFA1EC91E4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7" t="40233" r="28013" b="42270"/>
          <a:stretch/>
        </p:blipFill>
        <p:spPr>
          <a:xfrm>
            <a:off x="785580" y="1928516"/>
            <a:ext cx="7799262" cy="357335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CDE7DB-D904-477B-99B7-1B587537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35C7BB-9F9B-4A59-B16D-73498F7D84E3}"/>
              </a:ext>
            </a:extLst>
          </p:cNvPr>
          <p:cNvSpPr txBox="1">
            <a:spLocks/>
          </p:cNvSpPr>
          <p:nvPr/>
        </p:nvSpPr>
        <p:spPr>
          <a:xfrm>
            <a:off x="304800" y="570130"/>
            <a:ext cx="8534400" cy="10852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Walk and Turn Test</a:t>
            </a:r>
            <a:br>
              <a:rPr lang="en-US" altLang="en-US" dirty="0"/>
            </a:br>
            <a:r>
              <a:rPr lang="en-US" altLang="en-US" dirty="0"/>
              <a:t>Documenting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4A2338-D3B5-4052-8339-FAF5492DCD46}"/>
              </a:ext>
            </a:extLst>
          </p:cNvPr>
          <p:cNvCxnSpPr/>
          <p:nvPr/>
        </p:nvCxnSpPr>
        <p:spPr>
          <a:xfrm flipH="1">
            <a:off x="1977789" y="3530527"/>
            <a:ext cx="272503" cy="174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7CED80-1E3E-4C1E-9D4A-9A38946330D3}"/>
              </a:ext>
            </a:extLst>
          </p:cNvPr>
          <p:cNvCxnSpPr>
            <a:cxnSpLocks/>
          </p:cNvCxnSpPr>
          <p:nvPr/>
        </p:nvCxnSpPr>
        <p:spPr>
          <a:xfrm>
            <a:off x="2500035" y="3566375"/>
            <a:ext cx="0" cy="4065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DD8BB5-D2AB-4700-8A85-EA6A315E06DF}"/>
              </a:ext>
            </a:extLst>
          </p:cNvPr>
          <p:cNvCxnSpPr>
            <a:cxnSpLocks/>
          </p:cNvCxnSpPr>
          <p:nvPr/>
        </p:nvCxnSpPr>
        <p:spPr>
          <a:xfrm>
            <a:off x="2818924" y="3569828"/>
            <a:ext cx="0" cy="428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251FD-D32A-43D3-8252-DD10B9E063F3}"/>
              </a:ext>
            </a:extLst>
          </p:cNvPr>
          <p:cNvGrpSpPr/>
          <p:nvPr/>
        </p:nvGrpSpPr>
        <p:grpSpPr>
          <a:xfrm>
            <a:off x="4118081" y="3646384"/>
            <a:ext cx="266754" cy="399148"/>
            <a:chOff x="4277547" y="3142854"/>
            <a:chExt cx="266754" cy="39914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80A156-AD74-4269-9F4F-4E9A0FAD5397}"/>
                </a:ext>
              </a:extLst>
            </p:cNvPr>
            <p:cNvCxnSpPr/>
            <p:nvPr/>
          </p:nvCxnSpPr>
          <p:spPr>
            <a:xfrm flipH="1">
              <a:off x="4277547" y="3176604"/>
              <a:ext cx="266754" cy="3653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FF36006-7E7A-493C-954C-8B3131122669}"/>
                </a:ext>
              </a:extLst>
            </p:cNvPr>
            <p:cNvCxnSpPr/>
            <p:nvPr/>
          </p:nvCxnSpPr>
          <p:spPr>
            <a:xfrm>
              <a:off x="4277547" y="3142854"/>
              <a:ext cx="266754" cy="3520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8012677-D7FE-4C06-8656-16578F93E2A7}"/>
              </a:ext>
            </a:extLst>
          </p:cNvPr>
          <p:cNvSpPr txBox="1"/>
          <p:nvPr/>
        </p:nvSpPr>
        <p:spPr>
          <a:xfrm>
            <a:off x="2156457" y="3188105"/>
            <a:ext cx="3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1F60FF-2529-4CEC-9D12-E62C4F70AD04}"/>
              </a:ext>
            </a:extLst>
          </p:cNvPr>
          <p:cNvSpPr txBox="1"/>
          <p:nvPr/>
        </p:nvSpPr>
        <p:spPr>
          <a:xfrm>
            <a:off x="2642658" y="3161195"/>
            <a:ext cx="3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700DB-61C6-4FF6-A957-082AE9798C44}"/>
              </a:ext>
            </a:extLst>
          </p:cNvPr>
          <p:cNvSpPr txBox="1"/>
          <p:nvPr/>
        </p:nvSpPr>
        <p:spPr>
          <a:xfrm>
            <a:off x="6925535" y="3120763"/>
            <a:ext cx="3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1ED257-D3FC-4B9B-8207-B0AE1A9B45D4}"/>
              </a:ext>
            </a:extLst>
          </p:cNvPr>
          <p:cNvSpPr txBox="1"/>
          <p:nvPr/>
        </p:nvSpPr>
        <p:spPr>
          <a:xfrm>
            <a:off x="6934225" y="3480395"/>
            <a:ext cx="3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1F69E9-495B-4080-9482-87CD507233FD}"/>
              </a:ext>
            </a:extLst>
          </p:cNvPr>
          <p:cNvSpPr txBox="1"/>
          <p:nvPr/>
        </p:nvSpPr>
        <p:spPr>
          <a:xfrm>
            <a:off x="6925535" y="3822444"/>
            <a:ext cx="3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9E248A-098A-4E0B-BDF8-B2FADAF82571}"/>
              </a:ext>
            </a:extLst>
          </p:cNvPr>
          <p:cNvSpPr txBox="1"/>
          <p:nvPr/>
        </p:nvSpPr>
        <p:spPr>
          <a:xfrm>
            <a:off x="6934225" y="4530475"/>
            <a:ext cx="3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074121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47977A8-3F91-43EB-9942-BFA1EC91E4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7" t="40233" r="28013" b="42270"/>
          <a:stretch/>
        </p:blipFill>
        <p:spPr>
          <a:xfrm>
            <a:off x="785580" y="1928516"/>
            <a:ext cx="7799262" cy="3573353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CDE7DB-D904-477B-99B7-1B587537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35C7BB-9F9B-4A59-B16D-73498F7D84E3}"/>
              </a:ext>
            </a:extLst>
          </p:cNvPr>
          <p:cNvSpPr txBox="1">
            <a:spLocks/>
          </p:cNvSpPr>
          <p:nvPr/>
        </p:nvSpPr>
        <p:spPr>
          <a:xfrm>
            <a:off x="304800" y="570130"/>
            <a:ext cx="8534400" cy="10852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Walk and Turn Test</a:t>
            </a:r>
            <a:br>
              <a:rPr lang="en-US" altLang="en-US" dirty="0"/>
            </a:br>
            <a:r>
              <a:rPr lang="en-US" altLang="en-US" dirty="0"/>
              <a:t>Documenting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E4A2338-D3B5-4052-8339-FAF5492DCD46}"/>
              </a:ext>
            </a:extLst>
          </p:cNvPr>
          <p:cNvCxnSpPr/>
          <p:nvPr/>
        </p:nvCxnSpPr>
        <p:spPr>
          <a:xfrm flipH="1">
            <a:off x="1977789" y="3530527"/>
            <a:ext cx="272503" cy="174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7CED80-1E3E-4C1E-9D4A-9A38946330D3}"/>
              </a:ext>
            </a:extLst>
          </p:cNvPr>
          <p:cNvCxnSpPr>
            <a:cxnSpLocks/>
          </p:cNvCxnSpPr>
          <p:nvPr/>
        </p:nvCxnSpPr>
        <p:spPr>
          <a:xfrm>
            <a:off x="2500035" y="3566375"/>
            <a:ext cx="0" cy="4065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DD8BB5-D2AB-4700-8A85-EA6A315E06DF}"/>
              </a:ext>
            </a:extLst>
          </p:cNvPr>
          <p:cNvCxnSpPr>
            <a:cxnSpLocks/>
          </p:cNvCxnSpPr>
          <p:nvPr/>
        </p:nvCxnSpPr>
        <p:spPr>
          <a:xfrm>
            <a:off x="2818924" y="3569828"/>
            <a:ext cx="0" cy="4285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84251FD-D32A-43D3-8252-DD10B9E063F3}"/>
              </a:ext>
            </a:extLst>
          </p:cNvPr>
          <p:cNvGrpSpPr/>
          <p:nvPr/>
        </p:nvGrpSpPr>
        <p:grpSpPr>
          <a:xfrm>
            <a:off x="4118081" y="3646384"/>
            <a:ext cx="266754" cy="399148"/>
            <a:chOff x="4277547" y="3142854"/>
            <a:chExt cx="266754" cy="39914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180A156-AD74-4269-9F4F-4E9A0FAD5397}"/>
                </a:ext>
              </a:extLst>
            </p:cNvPr>
            <p:cNvCxnSpPr/>
            <p:nvPr/>
          </p:nvCxnSpPr>
          <p:spPr>
            <a:xfrm flipH="1">
              <a:off x="4277547" y="3176604"/>
              <a:ext cx="266754" cy="36539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FF36006-7E7A-493C-954C-8B3131122669}"/>
                </a:ext>
              </a:extLst>
            </p:cNvPr>
            <p:cNvCxnSpPr/>
            <p:nvPr/>
          </p:nvCxnSpPr>
          <p:spPr>
            <a:xfrm>
              <a:off x="4277547" y="3142854"/>
              <a:ext cx="266754" cy="3520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8012677-D7FE-4C06-8656-16578F93E2A7}"/>
              </a:ext>
            </a:extLst>
          </p:cNvPr>
          <p:cNvSpPr txBox="1"/>
          <p:nvPr/>
        </p:nvSpPr>
        <p:spPr>
          <a:xfrm>
            <a:off x="2156457" y="3188105"/>
            <a:ext cx="3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1F60FF-2529-4CEC-9D12-E62C4F70AD04}"/>
              </a:ext>
            </a:extLst>
          </p:cNvPr>
          <p:cNvSpPr txBox="1"/>
          <p:nvPr/>
        </p:nvSpPr>
        <p:spPr>
          <a:xfrm>
            <a:off x="2642658" y="3161195"/>
            <a:ext cx="3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81700DB-61C6-4FF6-A957-082AE9798C44}"/>
              </a:ext>
            </a:extLst>
          </p:cNvPr>
          <p:cNvSpPr txBox="1"/>
          <p:nvPr/>
        </p:nvSpPr>
        <p:spPr>
          <a:xfrm>
            <a:off x="6925535" y="3120763"/>
            <a:ext cx="3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1ED257-D3FC-4B9B-8207-B0AE1A9B45D4}"/>
              </a:ext>
            </a:extLst>
          </p:cNvPr>
          <p:cNvSpPr txBox="1"/>
          <p:nvPr/>
        </p:nvSpPr>
        <p:spPr>
          <a:xfrm>
            <a:off x="6934225" y="3480395"/>
            <a:ext cx="3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1F69E9-495B-4080-9482-87CD507233FD}"/>
              </a:ext>
            </a:extLst>
          </p:cNvPr>
          <p:cNvSpPr txBox="1"/>
          <p:nvPr/>
        </p:nvSpPr>
        <p:spPr>
          <a:xfrm>
            <a:off x="6925535" y="3822444"/>
            <a:ext cx="3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F9E248A-098A-4E0B-BDF8-B2FADAF82571}"/>
              </a:ext>
            </a:extLst>
          </p:cNvPr>
          <p:cNvSpPr txBox="1"/>
          <p:nvPr/>
        </p:nvSpPr>
        <p:spPr>
          <a:xfrm>
            <a:off x="6934225" y="4530475"/>
            <a:ext cx="3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68516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A49EA5-2DA4-4F62-84C2-CBEE8B8D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3ABEA-30EF-4C36-A04A-6CCBE1805F52}"/>
              </a:ext>
            </a:extLst>
          </p:cNvPr>
          <p:cNvSpPr txBox="1">
            <a:spLocks/>
          </p:cNvSpPr>
          <p:nvPr/>
        </p:nvSpPr>
        <p:spPr>
          <a:xfrm>
            <a:off x="304800" y="533400"/>
            <a:ext cx="8534400" cy="12001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Walk and Turn Test</a:t>
            </a:r>
            <a:br>
              <a:rPr lang="en-US" altLang="en-US" dirty="0"/>
            </a:br>
            <a:r>
              <a:rPr lang="en-US" altLang="en-US" dirty="0"/>
              <a:t>Recording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83D51C-B178-43EE-8F18-C9641B58A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7" t="40233" r="28013" b="42270"/>
          <a:stretch/>
        </p:blipFill>
        <p:spPr>
          <a:xfrm>
            <a:off x="672369" y="1965297"/>
            <a:ext cx="7799262" cy="3573353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284825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A33770-6A64-4EC0-9FEA-680E192F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284909-41B7-4D27-99B9-61C541DEF350}"/>
              </a:ext>
            </a:extLst>
          </p:cNvPr>
          <p:cNvSpPr txBox="1">
            <a:spLocks/>
          </p:cNvSpPr>
          <p:nvPr/>
        </p:nvSpPr>
        <p:spPr>
          <a:xfrm>
            <a:off x="277813" y="490048"/>
            <a:ext cx="8534400" cy="12018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One Leg Stand Test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1B2AE-FCF0-4794-AD84-297FDD9B3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71" y="2433538"/>
            <a:ext cx="5790883" cy="325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65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49D50-A740-450F-975C-5202AA2C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216433-E195-48C9-9C93-DB5F846C2B06}"/>
              </a:ext>
            </a:extLst>
          </p:cNvPr>
          <p:cNvSpPr txBox="1">
            <a:spLocks/>
          </p:cNvSpPr>
          <p:nvPr/>
        </p:nvSpPr>
        <p:spPr>
          <a:xfrm>
            <a:off x="277813" y="490048"/>
            <a:ext cx="8534400" cy="12018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One Leg Stand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6E986-87B9-4585-BFA7-53347B1CD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83" t="4365" r="10294" b="-2820"/>
          <a:stretch/>
        </p:blipFill>
        <p:spPr>
          <a:xfrm>
            <a:off x="2402002" y="1824779"/>
            <a:ext cx="4135323" cy="383964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072392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49D50-A740-450F-975C-5202AA2C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216433-E195-48C9-9C93-DB5F846C2B06}"/>
              </a:ext>
            </a:extLst>
          </p:cNvPr>
          <p:cNvSpPr txBox="1">
            <a:spLocks/>
          </p:cNvSpPr>
          <p:nvPr/>
        </p:nvSpPr>
        <p:spPr>
          <a:xfrm>
            <a:off x="277813" y="490048"/>
            <a:ext cx="8534400" cy="12018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One Leg Stand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6E986-87B9-4585-BFA7-53347B1CD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83" t="4365" r="10294" b="-2820"/>
          <a:stretch/>
        </p:blipFill>
        <p:spPr>
          <a:xfrm>
            <a:off x="2402002" y="1824779"/>
            <a:ext cx="4135323" cy="383964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572064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BDE4967-3DE7-447C-BBC7-A2FE19F18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Learning Objectives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C7CF96-6ADA-4B27-9A14-42995D0BC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3-</a:t>
            </a:r>
            <a:fld id="{5C12D4F4-8E4C-42F9-932B-9E81ADC6F5A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789B51-60B6-4C26-80ED-EEC728ED38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595438"/>
            <a:ext cx="8229600" cy="4805362"/>
          </a:xfrm>
        </p:spPr>
        <p:txBody>
          <a:bodyPr/>
          <a:lstStyle/>
          <a:p>
            <a:pPr lvl="1"/>
            <a:r>
              <a:rPr lang="en-US" dirty="0"/>
              <a:t>Administer the four divided attention tests used in the drug influence evaluation process</a:t>
            </a:r>
          </a:p>
          <a:p>
            <a:pPr lvl="1"/>
            <a:r>
              <a:rPr lang="en-US" dirty="0"/>
              <a:t>Document subject’s performance of those tests</a:t>
            </a:r>
          </a:p>
          <a:p>
            <a:endParaRPr lang="en-US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30BBC03-9D02-4A4E-9795-88A63959904D}"/>
              </a:ext>
            </a:extLst>
          </p:cNvPr>
          <p:cNvSpPr txBox="1">
            <a:spLocks/>
          </p:cNvSpPr>
          <p:nvPr/>
        </p:nvSpPr>
        <p:spPr>
          <a:xfrm>
            <a:off x="474785" y="1617785"/>
            <a:ext cx="8229600" cy="451915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–"/>
              <a:defRPr sz="2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 2" panose="05020102010507070707" pitchFamily="18" charset="2"/>
              <a:buChar char="P"/>
              <a:defRPr sz="2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 fontAlgn="auto">
              <a:buFont typeface="Arial" pitchFamily="34" charset="0"/>
              <a:buChar char="•"/>
              <a:defRPr/>
            </a:pP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989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49D50-A740-450F-975C-5202AA2C7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216433-E195-48C9-9C93-DB5F846C2B06}"/>
              </a:ext>
            </a:extLst>
          </p:cNvPr>
          <p:cNvSpPr txBox="1">
            <a:spLocks/>
          </p:cNvSpPr>
          <p:nvPr/>
        </p:nvSpPr>
        <p:spPr>
          <a:xfrm>
            <a:off x="277813" y="490048"/>
            <a:ext cx="8534400" cy="12018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One Leg Stand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6E986-87B9-4585-BFA7-53347B1CDE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83" t="4365" r="10294" b="-2820"/>
          <a:stretch/>
        </p:blipFill>
        <p:spPr>
          <a:xfrm>
            <a:off x="2402002" y="1824779"/>
            <a:ext cx="4135323" cy="3839645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561210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069AB2-88CD-45B7-98F2-35D026CE6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594ABE-41A2-4ABA-87B9-BC57C7962C42}"/>
              </a:ext>
            </a:extLst>
          </p:cNvPr>
          <p:cNvSpPr txBox="1">
            <a:spLocks/>
          </p:cNvSpPr>
          <p:nvPr/>
        </p:nvSpPr>
        <p:spPr>
          <a:xfrm>
            <a:off x="304800" y="567559"/>
            <a:ext cx="8534400" cy="11035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Finger to Nose Test</a:t>
            </a:r>
            <a:br>
              <a:rPr lang="en-US" altLang="en-US" dirty="0"/>
            </a:br>
            <a:r>
              <a:rPr lang="en-US" altLang="en-US" dirty="0"/>
              <a:t>Administrative Procedures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19B12-DBCA-4C04-BB49-B67A4D107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15" y="1993252"/>
            <a:ext cx="5525038" cy="414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97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207DEF-9D1D-430E-A9AB-BAA1DEE6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6867F3-339B-4BDA-9E96-560B688F654B}"/>
              </a:ext>
            </a:extLst>
          </p:cNvPr>
          <p:cNvSpPr txBox="1">
            <a:spLocks/>
          </p:cNvSpPr>
          <p:nvPr/>
        </p:nvSpPr>
        <p:spPr>
          <a:xfrm>
            <a:off x="304800" y="567559"/>
            <a:ext cx="8534400" cy="11035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Finger to Nose Test</a:t>
            </a:r>
            <a:br>
              <a:rPr lang="en-US" altLang="en-US" dirty="0"/>
            </a:br>
            <a:r>
              <a:rPr lang="en-US" altLang="en-US" dirty="0"/>
              <a:t>Administrative Procedures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49FA9-84D5-4EBE-A668-BA4CD39B82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4" t="-8648" r="-8432" b="-4178"/>
          <a:stretch/>
        </p:blipFill>
        <p:spPr>
          <a:xfrm>
            <a:off x="2373807" y="2216556"/>
            <a:ext cx="4396385" cy="3868653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2420985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A42EB35-D8A9-42EA-9965-BC613B7D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Finger to Nose Test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272989-D709-4066-9A92-BC4899A69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3-</a:t>
            </a:r>
            <a:fld id="{5C12D4F4-8E4C-42F9-932B-9E81ADC6F5A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D1634-FC70-4A7B-B2EC-0A119853CBD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595438"/>
            <a:ext cx="8229600" cy="4805362"/>
          </a:xfrm>
        </p:spPr>
        <p:txBody>
          <a:bodyPr/>
          <a:lstStyle/>
          <a:p>
            <a:pPr lvl="1"/>
            <a:r>
              <a:rPr lang="en-US" dirty="0"/>
              <a:t>Instructor-Led demonstration</a:t>
            </a:r>
          </a:p>
          <a:p>
            <a:pPr lvl="1"/>
            <a:r>
              <a:rPr lang="en-US" dirty="0"/>
              <a:t>Participant-Led demonstration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048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CF34C8-68F3-4A41-92CB-291D618EFB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4" t="-8648" r="-8432" b="-4178"/>
          <a:stretch/>
        </p:blipFill>
        <p:spPr>
          <a:xfrm>
            <a:off x="2734804" y="2078992"/>
            <a:ext cx="3872220" cy="340740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22AC93-1915-4E3B-B105-2C91181D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CB3222-A156-4BBC-ABB4-1AE597B6F33D}"/>
              </a:ext>
            </a:extLst>
          </p:cNvPr>
          <p:cNvSpPr txBox="1">
            <a:spLocks/>
          </p:cNvSpPr>
          <p:nvPr/>
        </p:nvSpPr>
        <p:spPr>
          <a:xfrm>
            <a:off x="304800" y="551794"/>
            <a:ext cx="8534400" cy="11508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Finger to Nose Test</a:t>
            </a:r>
            <a:br>
              <a:rPr lang="en-US" altLang="en-US" dirty="0"/>
            </a:br>
            <a:r>
              <a:rPr lang="en-US" altLang="en-US" dirty="0"/>
              <a:t>Recording Results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1A86D5-EA35-4C71-AF76-F62431B632C0}"/>
              </a:ext>
            </a:extLst>
          </p:cNvPr>
          <p:cNvCxnSpPr/>
          <p:nvPr/>
        </p:nvCxnSpPr>
        <p:spPr>
          <a:xfrm flipH="1">
            <a:off x="3059766" y="4093228"/>
            <a:ext cx="1097280" cy="54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B22E6D-2D70-4C32-A4FA-B88FAA62B62D}"/>
              </a:ext>
            </a:extLst>
          </p:cNvPr>
          <p:cNvCxnSpPr>
            <a:cxnSpLocks/>
          </p:cNvCxnSpPr>
          <p:nvPr/>
        </p:nvCxnSpPr>
        <p:spPr>
          <a:xfrm flipH="1">
            <a:off x="3059766" y="4012863"/>
            <a:ext cx="1481956" cy="11161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907619-FB1C-472F-9C25-BBA2665F497C}"/>
              </a:ext>
            </a:extLst>
          </p:cNvPr>
          <p:cNvCxnSpPr>
            <a:cxnSpLocks/>
          </p:cNvCxnSpPr>
          <p:nvPr/>
        </p:nvCxnSpPr>
        <p:spPr>
          <a:xfrm flipH="1" flipV="1">
            <a:off x="4746676" y="4093228"/>
            <a:ext cx="1261243" cy="996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B362C5-24C9-43CA-A9C7-9DDCA83E01BA}"/>
              </a:ext>
            </a:extLst>
          </p:cNvPr>
          <p:cNvSpPr txBox="1"/>
          <p:nvPr/>
        </p:nvSpPr>
        <p:spPr>
          <a:xfrm>
            <a:off x="2428493" y="4441813"/>
            <a:ext cx="3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C1D808-DFEB-420E-A071-5DE219B77FFD}"/>
              </a:ext>
            </a:extLst>
          </p:cNvPr>
          <p:cNvSpPr txBox="1"/>
          <p:nvPr/>
        </p:nvSpPr>
        <p:spPr>
          <a:xfrm>
            <a:off x="6212873" y="4841923"/>
            <a:ext cx="35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Ink Free" panose="03080402000500000000" pitchFamily="66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223167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0AB201-4019-4115-BA45-14B3990FC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7CF494-C6DE-4C11-B524-C58B266D5752}"/>
              </a:ext>
            </a:extLst>
          </p:cNvPr>
          <p:cNvSpPr txBox="1">
            <a:spLocks noChangeArrowheads="1"/>
          </p:cNvSpPr>
          <p:nvPr/>
        </p:nvSpPr>
        <p:spPr>
          <a:xfrm>
            <a:off x="623656" y="2888533"/>
            <a:ext cx="7772400" cy="2341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sz="4400" dirty="0">
                <a:solidFill>
                  <a:srgbClr val="00206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3688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90F010-4034-4166-B159-174FF00E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8108B0-99C8-475D-B86B-ABC57D7257B0}"/>
              </a:ext>
            </a:extLst>
          </p:cNvPr>
          <p:cNvSpPr txBox="1">
            <a:spLocks/>
          </p:cNvSpPr>
          <p:nvPr/>
        </p:nvSpPr>
        <p:spPr>
          <a:xfrm>
            <a:off x="304800" y="441434"/>
            <a:ext cx="8534400" cy="12612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Modified Romberg Balance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F5B3E-05AA-4A3A-A61C-D5F5569E5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3" r="8205"/>
          <a:stretch/>
        </p:blipFill>
        <p:spPr>
          <a:xfrm>
            <a:off x="2639539" y="1590829"/>
            <a:ext cx="3864921" cy="4311164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78960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5E9D35F-48D9-4ED5-B609-16717783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30 Seconds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6DB50C-DEF2-4E11-A897-4B0C918DAF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25344" y="6483782"/>
            <a:ext cx="1708296" cy="365125"/>
          </a:xfrm>
        </p:spPr>
        <p:txBody>
          <a:bodyPr/>
          <a:lstStyle/>
          <a:p>
            <a:r>
              <a:rPr lang="en-US"/>
              <a:t>3-</a:t>
            </a:r>
            <a:fld id="{5C12D4F4-8E4C-42F9-932B-9E81ADC6F5A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11EA26-C33A-447C-A4A8-F7E2AC80B1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595438"/>
            <a:ext cx="8229600" cy="4805362"/>
          </a:xfrm>
        </p:spPr>
        <p:txBody>
          <a:bodyPr/>
          <a:lstStyle/>
          <a:p>
            <a:pPr lvl="1"/>
            <a:r>
              <a:rPr lang="en-US" dirty="0"/>
              <a:t>Internal timing estimate</a:t>
            </a:r>
          </a:p>
          <a:p>
            <a:pPr lvl="1"/>
            <a:r>
              <a:rPr lang="en-US" dirty="0"/>
              <a:t>Some drugs tend to speed up or slow down the subject’s time estimation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0FF30707-EE3D-43EA-AC16-85493BF9A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8070" y="3355698"/>
            <a:ext cx="4647860" cy="261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9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151BDE-9580-46A7-BBCC-AD047B9F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8CFD7-BB03-402D-86CE-A1D508A68AA2}"/>
              </a:ext>
            </a:extLst>
          </p:cNvPr>
          <p:cNvSpPr txBox="1">
            <a:spLocks/>
          </p:cNvSpPr>
          <p:nvPr/>
        </p:nvSpPr>
        <p:spPr>
          <a:xfrm>
            <a:off x="304800" y="696913"/>
            <a:ext cx="8534400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Modified Romberg Balance Test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BB5B9458-9CEC-4BAF-B731-01E8FE9373DC}"/>
              </a:ext>
            </a:extLst>
          </p:cNvPr>
          <p:cNvSpPr txBox="1">
            <a:spLocks/>
          </p:cNvSpPr>
          <p:nvPr/>
        </p:nvSpPr>
        <p:spPr>
          <a:xfrm>
            <a:off x="5102520" y="2743032"/>
            <a:ext cx="3301418" cy="137193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  <a:defRPr sz="2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–"/>
              <a:defRPr sz="2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Wingdings 2" panose="05020102010507070707" pitchFamily="18" charset="2"/>
              <a:buChar char="P"/>
              <a:defRPr sz="2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2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4675" indent="-347663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Divided attention</a:t>
            </a:r>
          </a:p>
          <a:p>
            <a:pPr marL="574675" indent="-347663"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Time estimation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A49E0-D525-41D3-B998-D06F48F32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65578"/>
            <a:ext cx="4607878" cy="254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99934-1D95-49FA-B2B8-ABED91CE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7ADE1C-FBF3-45E5-959E-2B22753D23DE}"/>
              </a:ext>
            </a:extLst>
          </p:cNvPr>
          <p:cNvSpPr txBox="1">
            <a:spLocks/>
          </p:cNvSpPr>
          <p:nvPr/>
        </p:nvSpPr>
        <p:spPr bwMode="auto">
          <a:xfrm>
            <a:off x="304800" y="696913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solidFill>
                  <a:schemeClr val="tx2"/>
                </a:solidFill>
              </a:rPr>
              <a:t>Modified Romberg Balance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D467C-C108-40A4-A133-5E68198A7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305537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9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84D3E-7A24-4F27-A760-B98153B01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66307C-F0CB-4420-A32C-AB0CF5E24F13}"/>
              </a:ext>
            </a:extLst>
          </p:cNvPr>
          <p:cNvSpPr txBox="1">
            <a:spLocks/>
          </p:cNvSpPr>
          <p:nvPr/>
        </p:nvSpPr>
        <p:spPr bwMode="auto">
          <a:xfrm>
            <a:off x="304800" y="696913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solidFill>
                  <a:schemeClr val="tx2"/>
                </a:solidFill>
              </a:rPr>
              <a:t>Modified Romberg Balance Test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868E11-49D1-4971-B29D-23B952450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9" t="34127" r="37959" b="33945"/>
          <a:stretch/>
        </p:blipFill>
        <p:spPr>
          <a:xfrm>
            <a:off x="2948474" y="2463279"/>
            <a:ext cx="3428150" cy="255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2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09BF73-D3FE-4C85-B2E8-A8CA8AC8F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5C550F-4E44-49B6-A905-C359549CAA92}"/>
              </a:ext>
            </a:extLst>
          </p:cNvPr>
          <p:cNvSpPr txBox="1">
            <a:spLocks/>
          </p:cNvSpPr>
          <p:nvPr/>
        </p:nvSpPr>
        <p:spPr>
          <a:xfrm>
            <a:off x="304800" y="504498"/>
            <a:ext cx="8534400" cy="11193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Modified Romberg Balance Test Demonstrations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DC1DEA-6F50-45EF-A1FC-2431CF3399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3" r="8205"/>
          <a:stretch/>
        </p:blipFill>
        <p:spPr>
          <a:xfrm>
            <a:off x="2805002" y="2082800"/>
            <a:ext cx="3533995" cy="3942030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384795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1248E-A6A5-482B-A587-FCCCF689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3-</a:t>
            </a:r>
            <a:fld id="{5C12D4F4-8E4C-42F9-932B-9E81ADC6F5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7241DE-C8BC-49A6-A2B0-BA4BD178EF68}"/>
              </a:ext>
            </a:extLst>
          </p:cNvPr>
          <p:cNvSpPr txBox="1">
            <a:spLocks/>
          </p:cNvSpPr>
          <p:nvPr/>
        </p:nvSpPr>
        <p:spPr>
          <a:xfrm>
            <a:off x="304800" y="472966"/>
            <a:ext cx="8534400" cy="1182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1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altLang="en-US" dirty="0"/>
              <a:t>Modified Romberg Balance Test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AFE59C-D0F7-49EA-A038-BD944A972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50" y="1954321"/>
            <a:ext cx="5565100" cy="43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52410"/>
      </p:ext>
    </p:extLst>
  </p:cSld>
  <p:clrMapOvr>
    <a:masterClrMapping/>
  </p:clrMapOvr>
</p:sld>
</file>

<file path=ppt/theme/theme1.xml><?xml version="1.0" encoding="utf-8"?>
<a:theme xmlns:a="http://schemas.openxmlformats.org/drawingml/2006/main" name="DRE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000000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DR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E" id="{21BC7E74-EFA1-4099-923A-5E5AC62FE897}" vid="{7C016463-1AA4-48F4-8A35-DB4D5B70027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946414BC-2277-4FD5-AABD-6385AFBB1F7F}"/>
</file>

<file path=customXml/itemProps2.xml><?xml version="1.0" encoding="utf-8"?>
<ds:datastoreItem xmlns:ds="http://schemas.openxmlformats.org/officeDocument/2006/customXml" ds:itemID="{17A4D4E9-C61B-43E2-9268-8F0F52A2CCFE}"/>
</file>

<file path=customXml/itemProps3.xml><?xml version="1.0" encoding="utf-8"?>
<ds:datastoreItem xmlns:ds="http://schemas.openxmlformats.org/officeDocument/2006/customXml" ds:itemID="{46123AAD-3B5C-40F3-9827-7591340E7D31}"/>
</file>

<file path=docProps/app.xml><?xml version="1.0" encoding="utf-8"?>
<Properties xmlns="http://schemas.openxmlformats.org/officeDocument/2006/extended-properties" xmlns:vt="http://schemas.openxmlformats.org/officeDocument/2006/docPropsVTypes">
  <Template>DRE</Template>
  <TotalTime>200</TotalTime>
  <Words>205</Words>
  <Application>Microsoft Office PowerPoint</Application>
  <PresentationFormat>On-screen Show (4:3)</PresentationFormat>
  <Paragraphs>74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Ink Free</vt:lpstr>
      <vt:lpstr>Trebuchet MS</vt:lpstr>
      <vt:lpstr>Wingdings 2</vt:lpstr>
      <vt:lpstr>DRE</vt:lpstr>
      <vt:lpstr>Session 3</vt:lpstr>
      <vt:lpstr>Learning Objectives</vt:lpstr>
      <vt:lpstr>PowerPoint Presentation</vt:lpstr>
      <vt:lpstr>30 Seconds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Walk and Turn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Finger to Nose Test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Parkin, Erin CTR (TSI)</dc:creator>
  <cp:lastModifiedBy>Ziegler, Amy (TSI)</cp:lastModifiedBy>
  <cp:revision>16</cp:revision>
  <dcterms:created xsi:type="dcterms:W3CDTF">2022-04-27T16:02:01Z</dcterms:created>
  <dcterms:modified xsi:type="dcterms:W3CDTF">2022-09-13T19:39:21Z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0x010100A31DCCF0BBFCB640886DBD6AA5C4DF7C</vt:lpwstr>
  </property>
</Properties>
</file>